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73" r:id="rId9"/>
    <p:sldId id="652" r:id="rId10"/>
    <p:sldId id="649" r:id="rId11"/>
    <p:sldId id="656" r:id="rId12"/>
    <p:sldId id="660" r:id="rId13"/>
    <p:sldId id="675" r:id="rId14"/>
    <p:sldId id="674" r:id="rId15"/>
    <p:sldId id="650" r:id="rId16"/>
    <p:sldId id="669" r:id="rId17"/>
    <p:sldId id="666" r:id="rId18"/>
    <p:sldId id="667" r:id="rId19"/>
    <p:sldId id="659" r:id="rId20"/>
    <p:sldId id="661" r:id="rId21"/>
    <p:sldId id="670" r:id="rId22"/>
    <p:sldId id="672" r:id="rId23"/>
    <p:sldId id="662" r:id="rId24"/>
    <p:sldId id="663" r:id="rId25"/>
    <p:sldId id="664" r:id="rId26"/>
    <p:sldId id="665" r:id="rId27"/>
    <p:sldId id="658" r:id="rId28"/>
    <p:sldId id="657" r:id="rId29"/>
    <p:sldId id="655" r:id="rId30"/>
    <p:sldId id="645" r:id="rId31"/>
    <p:sldId id="646" r:id="rId32"/>
    <p:sldId id="651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73"/>
            <p14:sldId id="652"/>
            <p14:sldId id="649"/>
            <p14:sldId id="656"/>
            <p14:sldId id="660"/>
            <p14:sldId id="675"/>
            <p14:sldId id="674"/>
            <p14:sldId id="650"/>
            <p14:sldId id="669"/>
            <p14:sldId id="666"/>
            <p14:sldId id="667"/>
            <p14:sldId id="659"/>
            <p14:sldId id="661"/>
            <p14:sldId id="670"/>
            <p14:sldId id="672"/>
            <p14:sldId id="662"/>
            <p14:sldId id="663"/>
            <p14:sldId id="664"/>
            <p14:sldId id="665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1063A"/>
    <a:srgbClr val="FCDFCA"/>
    <a:srgbClr val="DD640C"/>
    <a:srgbClr val="BE68F8"/>
    <a:srgbClr val="FDC0D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8" autoAdjust="0"/>
    <p:restoredTop sz="84724" autoAdjust="0"/>
  </p:normalViewPr>
  <p:slideViewPr>
    <p:cSldViewPr snapToGrid="0">
      <p:cViewPr varScale="1">
        <p:scale>
          <a:sx n="57" d="100"/>
          <a:sy n="57" d="100"/>
        </p:scale>
        <p:origin x="198" y="-9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/>
              <a:t>Submodularity: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R10"/>
              </a:rPr>
              <a:t>Golovin</a:t>
            </a:r>
            <a:r>
              <a:rPr lang="en-US" sz="1800" b="0" i="0" u="none" strike="noStrike" baseline="0" dirty="0">
                <a:latin typeface="CMR10"/>
              </a:rPr>
              <a:t>, D., and A. Krause, 2001: Adaptive </a:t>
            </a:r>
            <a:r>
              <a:rPr lang="en-US" sz="1800" b="0" i="0" u="none" strike="noStrike" baseline="0" dirty="0" err="1">
                <a:latin typeface="CMR10"/>
              </a:rPr>
              <a:t>submodularity</a:t>
            </a:r>
            <a:r>
              <a:rPr lang="en-US" sz="1800" b="0" i="0" u="none" strike="noStrike" baseline="0" dirty="0">
                <a:latin typeface="CMR10"/>
              </a:rPr>
              <a:t>: theory and applications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active learning and stochastic optimization. </a:t>
            </a:r>
            <a:r>
              <a:rPr lang="en-US" sz="1800" b="0" i="0" u="none" strike="noStrike" baseline="0" dirty="0">
                <a:latin typeface="CMTI10"/>
              </a:rPr>
              <a:t>J </a:t>
            </a:r>
            <a:r>
              <a:rPr lang="en-US" sz="1800" b="0" i="0" u="none" strike="noStrike" baseline="0" dirty="0" err="1">
                <a:latin typeface="CMTI10"/>
              </a:rPr>
              <a:t>Artif</a:t>
            </a:r>
            <a:r>
              <a:rPr lang="en-US" sz="1800" b="0" i="0" u="none" strike="noStrike" baseline="0" dirty="0">
                <a:latin typeface="CMTI10"/>
              </a:rPr>
              <a:t> </a:t>
            </a:r>
            <a:r>
              <a:rPr lang="en-US" sz="1800" b="0" i="0" u="none" strike="noStrike" baseline="0" dirty="0" err="1">
                <a:latin typeface="CMTI10"/>
              </a:rPr>
              <a:t>Intell</a:t>
            </a:r>
            <a:r>
              <a:rPr lang="en-US" sz="1800" b="0" i="0" u="none" strike="noStrike" baseline="0" dirty="0">
                <a:latin typeface="CMTI10"/>
              </a:rPr>
              <a:t> Res</a:t>
            </a:r>
            <a:r>
              <a:rPr lang="en-US" sz="1800" b="0" i="0" u="none" strike="noStrike" baseline="0" dirty="0">
                <a:latin typeface="CMR10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CMBX10"/>
              </a:rPr>
              <a:t>42</a:t>
            </a:r>
            <a:r>
              <a:rPr lang="en-US" sz="1800" b="0" i="0" u="none" strike="noStrike" baseline="0" dirty="0">
                <a:latin typeface="CMR10"/>
              </a:rPr>
              <a:t>, 427{486.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Hyperbolic polynomials are special homogeneous polynomials with real coefficients that originated in areas such as differential equations (hyperbolic PDEs) and control theory (stable polynomials).In a simple manner, they give rise to a broad class of convex bodies which makes them interesting in convex geometry and optimization. In an equally simple way, hyperbolic polynomials give rise to submodular set functions (see [6]) that are closely related to the geometry of the associated convex bodies. In particular, realizable (over the reals) (poly)matroids give rise to hyperbolic </a:t>
            </a:r>
            <a:r>
              <a:rPr lang="en-US" dirty="0" err="1">
                <a:effectLst/>
                <a:latin typeface="Arial" panose="020B0604020202020204" pitchFamily="34" charset="0"/>
              </a:rPr>
              <a:t>polynomials.This</a:t>
            </a:r>
            <a:r>
              <a:rPr lang="en-US" dirty="0">
                <a:effectLst/>
                <a:latin typeface="Arial" panose="020B0604020202020204" pitchFamily="34" charset="0"/>
              </a:rPr>
              <a:t> might be the most challenging topic but with beautiful mathematics. You need some back-ground in convex geometry (e.g. </a:t>
            </a:r>
            <a:r>
              <a:rPr lang="en-US" dirty="0" err="1">
                <a:effectLst/>
                <a:latin typeface="Arial" panose="020B0604020202020204" pitchFamily="34" charset="0"/>
              </a:rPr>
              <a:t>Brunn-Minkowski</a:t>
            </a:r>
            <a:r>
              <a:rPr lang="en-US" dirty="0">
                <a:effectLst/>
                <a:latin typeface="Arial" panose="020B0604020202020204" pitchFamily="34" charset="0"/>
              </a:rPr>
              <a:t> inequality) to understand why the set </a:t>
            </a:r>
            <a:r>
              <a:rPr lang="en-US" dirty="0" err="1">
                <a:effectLst/>
                <a:latin typeface="Arial" panose="020B0604020202020204" pitchFamily="34" charset="0"/>
              </a:rPr>
              <a:t>functionsare</a:t>
            </a:r>
            <a:r>
              <a:rPr lang="en-US" dirty="0">
                <a:effectLst/>
                <a:latin typeface="Arial" panose="020B0604020202020204" pitchFamily="34" charset="0"/>
              </a:rPr>
              <a:t> submodular.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Lovász</a:t>
            </a:r>
            <a:r>
              <a:rPr lang="en-US" dirty="0"/>
              <a:t>, László. "Submodular functions and convexity." </a:t>
            </a:r>
            <a:r>
              <a:rPr lang="en-US" i="1" dirty="0"/>
              <a:t>Mathematical programming the state of the art</a:t>
            </a:r>
            <a:r>
              <a:rPr lang="en-US" dirty="0"/>
              <a:t>. Springer, Berlin, Heidelberg, 1983. 235-257.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2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Discrete/Combinatorial Optimization with </a:t>
            </a:r>
            <a:br>
              <a:rPr lang="en-US" dirty="0"/>
            </a:br>
            <a:r>
              <a:rPr lang="en-US" dirty="0"/>
              <a:t>Submodular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Problems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0020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or 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“Discrete” because the choices are discrete, for instance, we do not take a fraction of a node or edge.</a:t>
            </a:r>
          </a:p>
          <a:p>
            <a:r>
              <a:rPr lang="en-US" dirty="0"/>
              <a:t>Finding a solution S in some finite set of feasible solution </a:t>
            </a:r>
            <a:r>
              <a:rPr lang="en-US" i="1" dirty="0"/>
              <a:t>F</a:t>
            </a:r>
          </a:p>
          <a:p>
            <a:r>
              <a:rPr lang="en-US" dirty="0"/>
              <a:t>Maximize or Minimize an objective function </a:t>
            </a:r>
            <a:r>
              <a:rPr lang="en-US" i="1" dirty="0"/>
              <a:t>F(S)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AC4A7-C298-409B-AC12-3172B28A0CBF}"/>
              </a:ext>
            </a:extLst>
          </p:cNvPr>
          <p:cNvSpPr txBox="1"/>
          <p:nvPr/>
        </p:nvSpPr>
        <p:spPr bwMode="gray">
          <a:xfrm>
            <a:off x="478369" y="5349513"/>
            <a:ext cx="1103114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on solution approach is to transform a discrete optimization into a continuous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with continuous optimization, discrete also encompasses convex and concave functions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C9884-6C91-4926-AAD2-293F1E660CFA}"/>
              </a:ext>
            </a:extLst>
          </p:cNvPr>
          <p:cNvSpPr txBox="1"/>
          <p:nvPr/>
        </p:nvSpPr>
        <p:spPr bwMode="gray">
          <a:xfrm>
            <a:off x="391863" y="3429000"/>
            <a:ext cx="115598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</a:p>
          <a:p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8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As we will see, these problems can be efficiently solved by a particular class of submodular functions called poly-matroids and  greedy algorithms.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6" y="6598227"/>
            <a:ext cx="1128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8E04-5302-40CD-85C6-3E6FA6C5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 [</a:t>
            </a:r>
            <a:r>
              <a:rPr lang="en-US" dirty="0" err="1"/>
              <a:t>Lovasz</a:t>
            </a:r>
            <a:r>
              <a:rPr lang="en-US" dirty="0"/>
              <a:t> 1983]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5CB5-1151-4B5B-8DC1-3AB4D62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451201"/>
          </a:xfrm>
        </p:spPr>
        <p:txBody>
          <a:bodyPr/>
          <a:lstStyle/>
          <a:p>
            <a:r>
              <a:rPr lang="en-US" dirty="0"/>
              <a:t>Four interesting properties</a:t>
            </a:r>
          </a:p>
          <a:p>
            <a:endParaRPr lang="en-US" dirty="0"/>
          </a:p>
          <a:p>
            <a:r>
              <a:rPr lang="en-US" dirty="0"/>
              <a:t>They happen in may models of the world</a:t>
            </a:r>
          </a:p>
          <a:p>
            <a:r>
              <a:rPr lang="en-US" dirty="0"/>
              <a:t>Economy</a:t>
            </a:r>
          </a:p>
          <a:p>
            <a:r>
              <a:rPr lang="en-US" dirty="0"/>
              <a:t>Engineering</a:t>
            </a:r>
          </a:p>
          <a:p>
            <a:r>
              <a:rPr lang="en-US" dirty="0"/>
              <a:t>Sciences</a:t>
            </a:r>
          </a:p>
          <a:p>
            <a:r>
              <a:rPr lang="en-US" dirty="0"/>
              <a:t>Preserved after many operations </a:t>
            </a:r>
          </a:p>
          <a:p>
            <a:r>
              <a:rPr lang="en-US" dirty="0"/>
              <a:t>Sufficient structure for “mathematical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1CF0-5CCC-493F-8A51-797D5DB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7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49229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65107"/>
            <a:ext cx="222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10035221" y="1032386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1200816"/>
            <a:ext cx="6058909" cy="2554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291338" y="4085837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 dirty="0"/>
              <a:t>Semi-supervised learning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Denoising, F(S) = coherence</a:t>
            </a:r>
          </a:p>
        </p:txBody>
      </p:sp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022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a set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AAC0-04A5-42E9-96B8-E6FC8E74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submodular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F098-D4C9-428E-8971-BAC1D713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104679"/>
          </a:xfrm>
        </p:spPr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Ranking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Knap sack</a:t>
            </a:r>
          </a:p>
          <a:p>
            <a:r>
              <a:rPr lang="en-US" dirty="0"/>
              <a:t>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F80-2078-44D2-B145-B4BD0246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31B-FE9D-4E87-9814-97A27127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 on submodular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FAE4-5DC5-476F-A58A-BE6859D3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48" y="1213308"/>
            <a:ext cx="11708405" cy="758156"/>
          </a:xfrm>
        </p:spPr>
        <p:txBody>
          <a:bodyPr/>
          <a:lstStyle/>
          <a:p>
            <a:r>
              <a:rPr lang="en-US" dirty="0"/>
              <a:t>Adaptive Submodularity: optimization problems with partially observable states </a:t>
            </a:r>
            <a:r>
              <a:rPr lang="en-US" sz="1200" dirty="0"/>
              <a:t>[</a:t>
            </a:r>
            <a:r>
              <a:rPr lang="en-US" sz="1200" dirty="0" err="1"/>
              <a:t>Goloviv</a:t>
            </a:r>
            <a:r>
              <a:rPr lang="en-US" sz="1200" dirty="0"/>
              <a:t> &amp; Krause 2011]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04A86-D546-48AD-9953-C4310F6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EDDF1-4F8A-4BBE-B21E-CDCDEB2B9509}"/>
              </a:ext>
            </a:extLst>
          </p:cNvPr>
          <p:cNvSpPr txBox="1"/>
          <p:nvPr/>
        </p:nvSpPr>
        <p:spPr bwMode="gray">
          <a:xfrm>
            <a:off x="158545" y="6363694"/>
            <a:ext cx="111460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and A. Krause, (2011) Adaptive </a:t>
            </a:r>
            <a:r>
              <a:rPr lang="en-US" sz="1000" b="0" i="0" u="none" strike="noStrike" baseline="0" dirty="0" err="1">
                <a:latin typeface="+mj-lt"/>
              </a:rPr>
              <a:t>submodularity</a:t>
            </a:r>
            <a:r>
              <a:rPr lang="en-US" sz="1000" b="0" i="0" u="none" strike="noStrike" baseline="0" dirty="0">
                <a:latin typeface="+mj-lt"/>
              </a:rPr>
              <a:t>: theory and applications in active learning and stochastic optimization. J </a:t>
            </a:r>
            <a:r>
              <a:rPr lang="en-US" sz="1000" b="0" i="0" u="none" strike="noStrike" baseline="0" dirty="0" err="1">
                <a:latin typeface="+mj-lt"/>
              </a:rPr>
              <a:t>Artif</a:t>
            </a:r>
            <a:r>
              <a:rPr lang="en-US" sz="1000" b="0" i="0" u="none" strike="noStrike" baseline="0" dirty="0">
                <a:latin typeface="+mj-lt"/>
              </a:rPr>
              <a:t> </a:t>
            </a:r>
            <a:r>
              <a:rPr lang="en-US" sz="1000" b="0" i="0" u="none" strike="noStrike" baseline="0" dirty="0" err="1">
                <a:latin typeface="+mj-lt"/>
              </a:rPr>
              <a:t>Intell</a:t>
            </a:r>
            <a:r>
              <a:rPr lang="en-US" sz="1000" b="0" i="0" u="none" strike="noStrike" baseline="0" dirty="0">
                <a:latin typeface="+mj-lt"/>
              </a:rPr>
              <a:t> Res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Monotone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∀ </m:t>
                    </m:r>
                    <m:r>
                      <a:rPr lang="en-US" b="0" i="1" smtClean="0">
                        <a:latin typeface="+mj-lt"/>
                      </a:rPr>
                      <m:t>𝑥</m:t>
                    </m:r>
                    <m:r>
                      <a:rPr lang="en-US" b="0" i="1" smtClean="0">
                        <a:latin typeface="+mj-lt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+mj-lt"/>
                      </a:rPr>
                      <m:t>𝑖𝑓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r>
                      <a:rPr lang="en-US" b="0" i="1" smtClean="0">
                        <a:latin typeface="+mj-lt"/>
                      </a:rPr>
                      <m:t>𝑥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+mj-lt"/>
                  </a:rPr>
                  <a:t>Submodular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Convex functions:</a:t>
                </a:r>
              </a:p>
              <a:p>
                <a:r>
                  <a:rPr lang="en-US" dirty="0">
                    <a:latin typeface="+mj-lt"/>
                  </a:rPr>
                  <a:t>Concave function:</a:t>
                </a:r>
              </a:p>
              <a:p>
                <a:r>
                  <a:rPr lang="en-US" dirty="0">
                    <a:latin typeface="+mj-lt"/>
                  </a:rPr>
                  <a:t>Matroid: is a structure that abstracts and generalizes the notion of linear independence in vector spaces.</a:t>
                </a:r>
              </a:p>
              <a:p>
                <a:r>
                  <a:rPr lang="en-US" dirty="0">
                    <a:latin typeface="+mj-lt"/>
                  </a:rPr>
                  <a:t>Rank Functions in Matroid Theory allow to compare different: 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  <a:blipFill>
                <a:blip r:embed="rId3"/>
                <a:stretch>
                  <a:fillRect l="-1275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Submodularity</a:t>
            </a:r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12021</TotalTime>
  <Words>4124</Words>
  <Application>Microsoft Office PowerPoint</Application>
  <PresentationFormat>Widescreen</PresentationFormat>
  <Paragraphs>557</Paragraphs>
  <Slides>33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Cambria Math</vt:lpstr>
      <vt:lpstr>CMBX10</vt:lpstr>
      <vt:lpstr>CMR10</vt:lpstr>
      <vt:lpstr>CMR17</vt:lpstr>
      <vt:lpstr>CMTI10</vt:lpstr>
      <vt:lpstr>NimbusSanL-Regu</vt:lpstr>
      <vt:lpstr>NimbusSanL-ReguItal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Independent Cascade model [Kempel, Kleinber, Tardos 2003]</vt:lpstr>
      <vt:lpstr>Greedy approach</vt:lpstr>
      <vt:lpstr>Sketch approach</vt:lpstr>
      <vt:lpstr>Discrete/Combinatorial Optimization with  Submodular Functions</vt:lpstr>
      <vt:lpstr>Discrete Optimization Problems [Vondrak 2014]</vt:lpstr>
      <vt:lpstr>Example of Combinatorial Optimization Problems</vt:lpstr>
      <vt:lpstr>Convex functions [Lovasz 1983]</vt:lpstr>
      <vt:lpstr>The Phenomenon of Diminishing Returns</vt:lpstr>
      <vt:lpstr>Phenomena with Diminishing returns </vt:lpstr>
      <vt:lpstr>Short historical perspective  of submodular functions</vt:lpstr>
      <vt:lpstr>Submodular Set Function – Definition-1</vt:lpstr>
      <vt:lpstr>Submodularity as Information of a set [Bilmes 2020] </vt:lpstr>
      <vt:lpstr>Submodularity as Information of a set [Bilmes 2020] </vt:lpstr>
      <vt:lpstr>Examples of submodular functions</vt:lpstr>
      <vt:lpstr>Further topics on submodular optimization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525</cp:revision>
  <dcterms:created xsi:type="dcterms:W3CDTF">2020-12-16T15:45:57Z</dcterms:created>
  <dcterms:modified xsi:type="dcterms:W3CDTF">2021-02-26T21:21:06Z</dcterms:modified>
</cp:coreProperties>
</file>